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6858000" cx="9144000"/>
  <p:notesSz cx="6858000" cy="9144000"/>
  <p:embeddedFontLst>
    <p:embeddedFont>
      <p:font typeface="Roboto"/>
      <p:regular r:id="rId87"/>
      <p:bold r:id="rId88"/>
      <p:italic r:id="rId89"/>
      <p:boldItalic r:id="rId90"/>
    </p:embeddedFont>
    <p:embeddedFont>
      <p:font typeface="Source Code Pro"/>
      <p:regular r:id="rId91"/>
      <p:bold r:id="rId92"/>
    </p:embeddedFont>
    <p:embeddedFont>
      <p:font typeface="Oswald"/>
      <p:regular r:id="rId93"/>
      <p:bold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0EFEB5C-A90C-4AA1-AA01-F7C7E6583D15}">
  <a:tblStyle styleId="{50EFEB5C-A90C-4AA1-AA01-F7C7E6583D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Roboto-bold.fntdata"/><Relationship Id="rId43" Type="http://schemas.openxmlformats.org/officeDocument/2006/relationships/slide" Target="slides/slide38.xml"/><Relationship Id="rId87" Type="http://schemas.openxmlformats.org/officeDocument/2006/relationships/font" Target="fonts/Roboto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Oswald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SourceCodePro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Oswald-regular.fntdata"/><Relationship Id="rId92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09df0970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09df09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d93db6d6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d93db6d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http://www.infoworld.com/article/3150716/application-development/forget-angular-3-google-skips-straight-to-angular-4.html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d93db6d6_0_1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d93db6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brevemente lo que es la transpilación</a:t>
            </a:r>
            <a:br>
              <a:rPr lang="en"/>
            </a:br>
            <a:r>
              <a:rPr lang="en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https://github.com/frontdevops/typescript-cheat-sheet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17a5f77d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17a5f7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d93db6d6_0_1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d93db6d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17a5f77d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17a5f7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d93db6d6_0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d93db6d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d93db6d6_0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d93db6d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da12a710_0_2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da12a71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Explicará como el tener la mejor herramienta puede convertir una tarea muy compleja en una súper sencilla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d93db6d6_0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d93db6d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https://cli.angular.io/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da12a710_0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da12a71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17a5f77d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17a5f7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d93db6d6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d93db6d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da12a71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da12a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https://angular.io/guide/bootstrapping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192c658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192c6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da12a710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da12a7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https://angular.io/api/core/Component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192c658b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192c65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da12a710_0_1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da12a71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da12a710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da12a71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da12a710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da12a71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da12a710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da12a71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da12a710_0_2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da12a71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da12a710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da12a71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da12a710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3da12a71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da12a710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da12a7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da12a710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da12a7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192c658b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192c65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192c658b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192c65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da12a710_0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da12a71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192c658b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192c658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da12a710_0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da12a71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da12a710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da12a7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5bab346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5bab34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da12a710_0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da12a71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da12a710_0_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da12a71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https://angular.io/guide/pipes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192c658b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192c65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da12a710_0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da12a71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da12a710_0_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da12a71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192c658b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192c658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0938a87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0938a8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https://material.io/guidelines/material-design/introduction.html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0938a877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0938a8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http://getbootstrap.com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da12a710_0_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3da12a71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da12a710_0_1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da12a71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https://angular.io/guide/animations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f89967c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f89967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192c658b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192c658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3da12a710_0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3da12a71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da12a710_0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3da12a71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https://angular.io/guide/testing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3da12a710_0_1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3da12a71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da12a710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3da12a71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da12a710_0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3da12a71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https://jwt.io/introduction/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09df097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09df09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da12a710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da12a71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3da12a710_0_1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3da12a71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http://reactivex.io/rxjs/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3da12a710_0_2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3da12a71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mayoría dirá que un F1 es el mejor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5bab3466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5bab34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da12a710_0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3da12a71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Nascar es está diseñado para dar vueltas a la izquierda solamente, en la primer chicana de una pista F1, va a perder toda posibilidad</a:t>
            </a:r>
            <a:br>
              <a:rPr lang="en"/>
            </a:br>
            <a:r>
              <a:rPr lang="en"/>
              <a:t>La suspensión del F1 no tendría oportunidad en una pista con la inclinación de Nascar (pérdida de tracción, daño en componentes)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3da12a710_0_1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3da12a71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3611f8530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3611f85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192c658b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192c65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3da12a710_0_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3da12a71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3f89967c9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3f89967c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3da12a710_0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3da12a71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da12a710_0_1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3da12a71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3da12a710_0_1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3da12a71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192c658b_0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4192c658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d93db6d6_0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d93db6d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3da12a710_0_1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3da12a71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192c658b_0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192c658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da12a710_0_1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3da12a71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fb30d066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fb30d06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3611f8530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3611f853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3611f853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3611f85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3611f8530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3611f853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3611f8530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3611f853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3611f8530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3611f853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3611f8530_0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3611f853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d93db6d6_0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d93db6d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3611f8530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3611f85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mayoría dirá que un F1 es el mejor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3611f8530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3611f85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Nascar es está diseñado para dar vueltas a la izquierda solamente, en la primer chicana de una pista F1, va a perder toda posibilidad</a:t>
            </a:r>
            <a:br>
              <a:rPr lang="en"/>
            </a:br>
            <a:r>
              <a:rPr lang="en"/>
              <a:t>La suspensión del F1 no tendría oportunidad en una pista con la inclinación de Nascar (pérdida de tracción, daño en componentes)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d93db6d6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d93db6d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3911300"/>
            <a:ext cx="691800" cy="518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416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859067"/>
            <a:ext cx="8282400" cy="281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4531000"/>
            <a:ext cx="8282400" cy="16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7395" y="303150"/>
            <a:ext cx="2626179" cy="10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1"/>
          <p:cNvCxnSpPr/>
          <p:nvPr/>
        </p:nvCxnSpPr>
        <p:spPr>
          <a:xfrm>
            <a:off x="413275" y="3984367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089800"/>
            <a:ext cx="9144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2900" y="500325"/>
            <a:ext cx="24003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429200" y="1700769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570800" y="2805137"/>
            <a:ext cx="3652900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29200" y="1700769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958433"/>
            <a:ext cx="39999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958433"/>
            <a:ext cx="39999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570800" y="2805137"/>
            <a:ext cx="3652900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570800" y="2805137"/>
            <a:ext cx="3652900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7"/>
          <p:cNvCxnSpPr/>
          <p:nvPr/>
        </p:nvCxnSpPr>
        <p:spPr>
          <a:xfrm>
            <a:off x="418675" y="1943716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2157605"/>
            <a:ext cx="2808000" cy="3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705200"/>
            <a:ext cx="5678100" cy="54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233"/>
            <a:ext cx="457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59940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438333"/>
            <a:ext cx="40452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38952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570800" y="2805137"/>
            <a:ext cx="3652900" cy="37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eduardo@gobae.com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gif"/><Relationship Id="rId4" Type="http://schemas.openxmlformats.org/officeDocument/2006/relationships/image" Target="../media/image3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7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4.gif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5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4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5.gif"/><Relationship Id="rId4" Type="http://schemas.openxmlformats.org/officeDocument/2006/relationships/image" Target="../media/image31.gif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411175" y="859067"/>
            <a:ext cx="8282400" cy="28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 Básico de Angular 4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411175" y="4531000"/>
            <a:ext cx="8282400" cy="16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Creando Platzsquare! Y aprendiendo Angular desde cero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Versiones de Angular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4: Primer update mayor de Angular 2</a:t>
            </a:r>
            <a:endParaRPr/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...</a:t>
            </a:r>
            <a:endParaRPr/>
          </a:p>
        </p:txBody>
      </p:sp>
      <p:pic>
        <p:nvPicPr>
          <p:cNvPr descr="giphy.gif"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46" y="3650075"/>
            <a:ext cx="5087500" cy="28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pasó con Angular 3?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958429"/>
            <a:ext cx="8520600" cy="20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Igor Minar, líder del equipo de Angular en Google, explicó que se saltó de la versión 2 a la 4 para alinear la versión de Angular Router (3.3.0) con la del resto de los módulos (2.3.0)</a:t>
            </a:r>
            <a:endParaRPr/>
          </a:p>
        </p:txBody>
      </p:sp>
      <p:pic>
        <p:nvPicPr>
          <p:cNvPr descr="giphy.gif"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188" y="4385704"/>
            <a:ext cx="23336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TypeScript?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 Superset de JavaScript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 agregado a JavaScript, no lo reemplaza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Agrega nuevas características como</a:t>
            </a:r>
            <a:endParaRPr/>
          </a:p>
          <a:p>
            <a: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Tipos</a:t>
            </a:r>
            <a:endParaRPr sz="2400"/>
          </a:p>
          <a:p>
            <a: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Clases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Interfaces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TypeScript?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transpilado a Javascript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el lenguaje en el que programaremos para Angular 4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 es necesario aprenderlo para el curso, lo iremos cubriendo poco a poco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265500" y="1438333"/>
            <a:ext cx="40452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PlatziSquare!</a:t>
            </a:r>
            <a:endParaRPr sz="6000"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265500" y="38952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El proyecto del curso</a:t>
            </a:r>
            <a:endParaRPr sz="3000"/>
          </a:p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Directorio comercial para tu ciudad!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PlatziSquare!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App para crear un directorio comercial de tu ciudad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Agrega nuevos negocios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Ve cómo se despliegan en un mapa de Google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Vende publicidad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Configuración del Ambiente de Trabajo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que usaremos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Navegador Web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Editor de Texto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Node.js (específicamente npm)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CLI</a:t>
            </a:r>
            <a:endParaRPr/>
          </a:p>
        </p:txBody>
      </p:sp>
      <p:pic>
        <p:nvPicPr>
          <p:cNvPr descr="giphy.gif"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025" y="39493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96675"/>
            <a:ext cx="8520600" cy="12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Efecto Indiana Jones: La herramienta correcta</a:t>
            </a:r>
            <a:endParaRPr/>
          </a:p>
        </p:txBody>
      </p:sp>
      <p:pic>
        <p:nvPicPr>
          <p:cNvPr descr="giphy.gif"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50" y="2106859"/>
            <a:ext cx="7907700" cy="33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CLI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958422"/>
            <a:ext cx="8520600" cy="45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de herramientas de consola que usaremos en nuestros proyectos de Angular 4 que facilitan:</a:t>
            </a:r>
            <a:endParaRPr/>
          </a:p>
          <a:p>
            <a:pPr indent="-419100" lvl="0" marL="457200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Crear proyectos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Generar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Componentes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Rutas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Servicios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Pipes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Etc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2153296"/>
            <a:ext cx="40452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Eduardo Ibarra</a:t>
            </a:r>
            <a:endParaRPr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265500" y="4610164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Mexicano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Emprendedor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Arquitecto de Sistemas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</a:t>
            </a:r>
            <a:endParaRPr/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883700" y="3424300"/>
            <a:ext cx="4045200" cy="24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eduardo@gobae.com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@iBar_Ed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25" y="984282"/>
            <a:ext cx="3480749" cy="2319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78" name="Google Shape;78;p14"/>
          <p:cNvPicPr preferRelativeResize="0"/>
          <p:nvPr/>
        </p:nvPicPr>
        <p:blipFill rotWithShape="1">
          <a:blip r:embed="rId5">
            <a:alphaModFix/>
          </a:blip>
          <a:srcRect b="-514" l="0" r="0" t="24825"/>
          <a:stretch/>
        </p:blipFill>
        <p:spPr>
          <a:xfrm rot="10800000">
            <a:off x="4664650" y="-16631"/>
            <a:ext cx="4479350" cy="24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CLI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Correr nuestra app localmente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Hacer testing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Preparar nuestra app para producción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Etc...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410" y="4054600"/>
            <a:ext cx="3815175" cy="24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3. Conceptos Básicos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Módulos en Angular 4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958424"/>
            <a:ext cx="85206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Organizan funcionalidad de la aplicación en bloques </a:t>
            </a:r>
            <a:r>
              <a:rPr lang="en"/>
              <a:t>independientes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Estos bloques también pueden mantener comunicación entre sí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Identifican los componentes básicos de toda la aplicación (Componentes, Directivas, Pipes, Servicios, etc.)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Módulos en Angular 4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Cada aplicación está compuesta de por lo menos un módulo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El propio Angular está compuesto de Módulos</a:t>
            </a:r>
            <a:endParaRPr/>
          </a:p>
        </p:txBody>
      </p:sp>
      <p:pic>
        <p:nvPicPr>
          <p:cNvPr descr="giphy.gif"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87" y="3988750"/>
            <a:ext cx="4464226" cy="25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en Angular 4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Los componentes son un subset de directivas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Un componente siempre tiene un template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Un componente siempre debe pertenecer a un Módulo para ser usado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en Angular 4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Pueden proveer un set de metadatos, que entre otras son: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templateUrl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styleUrls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Animations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entryComponents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etc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Data Binding?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958431"/>
            <a:ext cx="8520600" cy="13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Comunicación entre tu código de TypeScript y el HTML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 único que al cliente le importa es lo que ve, así que comunicar nuestra lógica (Typescript) al template (HTML) es de suma importancia</a:t>
            </a:r>
            <a:endParaRPr/>
          </a:p>
        </p:txBody>
      </p:sp>
      <p:pic>
        <p:nvPicPr>
          <p:cNvPr descr="giphy.gif"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276" y="4666075"/>
            <a:ext cx="1697450" cy="20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Data Binding en Angular 4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958412"/>
            <a:ext cx="8520600" cy="3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String Interpolation {{}} </a:t>
            </a:r>
            <a:r>
              <a:rPr b="1" lang="en"/>
              <a:t>TypeScript =&gt; HTML</a:t>
            </a:r>
            <a:endParaRPr b="1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Property Binding [] </a:t>
            </a:r>
            <a:r>
              <a:rPr b="1" lang="en"/>
              <a:t>TypeScript &lt;= HTML</a:t>
            </a:r>
            <a:endParaRPr b="1"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Event Binding () </a:t>
            </a:r>
            <a:r>
              <a:rPr b="1" lang="en"/>
              <a:t>TypeScript &lt;= HTML</a:t>
            </a:r>
            <a:endParaRPr b="1"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Two Way Data Binding [()] </a:t>
            </a:r>
            <a:r>
              <a:rPr b="1" lang="en"/>
              <a:t>TypeScript</a:t>
            </a:r>
            <a:r>
              <a:rPr lang="en"/>
              <a:t> </a:t>
            </a:r>
            <a:r>
              <a:rPr b="1" lang="en"/>
              <a:t>&lt;=&gt; HTML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4. Directivas</a:t>
            </a:r>
            <a:endParaRPr sz="6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las directivas en Angular 4?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3 tipos de directivas: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Componentes</a:t>
            </a:r>
            <a:r>
              <a:rPr lang="en"/>
              <a:t>: Directivas con un template 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Estructurales</a:t>
            </a:r>
            <a:r>
              <a:rPr lang="en"/>
              <a:t>: Directivas que cambian el DOM 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Atributos</a:t>
            </a:r>
            <a:r>
              <a:rPr lang="en"/>
              <a:t>: Directivas implementadas a través de atributos que pueden modificar el elemento al que están asignadas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Avisos</a:t>
            </a:r>
            <a:endParaRPr sz="4800"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2179950"/>
            <a:ext cx="8520600" cy="4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Usaremos github para compartir código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/>
              <a:t>El código estará siempre a tu disposición, pero te recomiendo que tú mismo lo teclees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Ocurrirán errores (Intencionales y No Intencionales)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6</a:t>
            </a:r>
            <a:r>
              <a:rPr lang="en" sz="6000"/>
              <a:t>. Ruteo</a:t>
            </a:r>
            <a:endParaRPr sz="6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hace el ruteo en Angular 4?</a:t>
            </a:r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958430"/>
            <a:ext cx="8520600" cy="14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Permite implementar navegación en nuestra app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Podemos asignar vistas/componentes específicos para cada url que deseemos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Pueden recibir parámetros</a:t>
            </a:r>
            <a:endParaRPr/>
          </a:p>
        </p:txBody>
      </p:sp>
      <p:pic>
        <p:nvPicPr>
          <p:cNvPr descr="giphy.gif"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425" y="4696175"/>
            <a:ext cx="2161826" cy="216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6. Conexión Remota (HTTP Y Sockets)</a:t>
            </a:r>
            <a:endParaRPr sz="6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qué sirve el HTTP en Angular 4?</a:t>
            </a:r>
            <a:endParaRPr/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Nos permite conectarnos a un backend para enviar y recibir datos.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 esta habilidad, podemos preservar los datos en la nube y acceder a ellos desde cualquier lugar del mundo, a cualquier hora y desde cualquier dispositivo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sockets?</a:t>
            </a:r>
            <a:endParaRPr/>
          </a:p>
        </p:txBody>
      </p:sp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Son una conexión directa entre dos IPs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Consta de una computadora local y una remota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 comunicación es casi inmediata cuando la computadora remota lo permite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sockets?</a:t>
            </a:r>
            <a:endParaRPr/>
          </a:p>
        </p:txBody>
      </p:sp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Firebase cuenta con una implementación de sockets para acelerar el intercambio de datos</a:t>
            </a:r>
            <a:endParaRPr/>
          </a:p>
        </p:txBody>
      </p:sp>
      <p:pic>
        <p:nvPicPr>
          <p:cNvPr descr="giphy.gif"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3906425"/>
            <a:ext cx="4000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Cliente-Servidor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958422"/>
            <a:ext cx="8520600" cy="3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Cliente</a:t>
            </a:r>
            <a:r>
              <a:rPr lang="en"/>
              <a:t>: Envía y recibe datos a los servidores.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Servidor</a:t>
            </a:r>
            <a:r>
              <a:rPr lang="en"/>
              <a:t>: Atiende las peticiones de los clientes. Comúnmente guardan la información en una base de datos.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Cliente-Servidor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En nuestro caso, las apps de Angular fungen como cliente, y las APIs de Firebase, son los servidores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Firebase permite establecer esta arquitectura tanto vía HTTP como con Sockets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7. Servicios</a:t>
            </a:r>
            <a:endParaRPr sz="6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servicios en Angular 4?</a:t>
            </a:r>
            <a:endParaRPr/>
          </a:p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311700" y="1958425"/>
            <a:ext cx="85206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Permiten centralizar funcionalidad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Pueden ser usados desde cualquier componente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Hacen nuestro app mucho más mantenible</a:t>
            </a:r>
            <a:endParaRPr/>
          </a:p>
        </p:txBody>
      </p:sp>
      <p:pic>
        <p:nvPicPr>
          <p:cNvPr descr="giphy.gif"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200" y="4694100"/>
            <a:ext cx="3673600" cy="20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Avisos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 tratará de intercalar Javascript y TypeScript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Habrán gifs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...muchos gifs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giphy.gif"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801" y="3550025"/>
            <a:ext cx="2518500" cy="29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9</a:t>
            </a:r>
            <a:r>
              <a:rPr lang="en" sz="6000"/>
              <a:t>. Pipes</a:t>
            </a:r>
            <a:endParaRPr sz="6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Pipes?</a:t>
            </a:r>
            <a:endParaRPr/>
          </a:p>
        </p:txBody>
      </p:sp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Toman datos de entrada y los transforman en una manera determinada 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trae una buena cantidad de pipes por default, como DatePipe, LowerCasePipe, UpperCasePipe, etc.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Pipes?</a:t>
            </a:r>
            <a:endParaRPr/>
          </a:p>
        </p:txBody>
      </p:sp>
      <p:sp>
        <p:nvSpPr>
          <p:cNvPr id="322" name="Google Shape;322;p54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Los pipes pueden tomar parámetros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 pueden encadenar hasta llegar al resultado deseado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Podemos crear nuestro propio pipe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giphy.gif"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176" y="4238775"/>
            <a:ext cx="3593650" cy="25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5</a:t>
            </a:r>
            <a:r>
              <a:rPr lang="en" sz="6000"/>
              <a:t>. Angular UI</a:t>
            </a:r>
            <a:endParaRPr sz="6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en Angular 4</a:t>
            </a:r>
            <a:endParaRPr/>
          </a:p>
        </p:txBody>
      </p:sp>
      <p:sp>
        <p:nvSpPr>
          <p:cNvPr id="334" name="Google Shape;334;p56"/>
          <p:cNvSpPr txBox="1"/>
          <p:nvPr>
            <p:ph idx="1" type="body"/>
          </p:nvPr>
        </p:nvSpPr>
        <p:spPr>
          <a:xfrm>
            <a:off x="311700" y="1958428"/>
            <a:ext cx="8520600" cy="27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no provee estilos por defecto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Los estilos personalizados pueden ser agregados de manera muy sencilla</a:t>
            </a:r>
            <a:endParaRPr b="1"/>
          </a:p>
        </p:txBody>
      </p:sp>
      <p:pic>
        <p:nvPicPr>
          <p:cNvPr descr="giphy.gif" id="335" name="Google Shape;3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01" y="4233350"/>
            <a:ext cx="2992800" cy="2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en Angular 4</a:t>
            </a:r>
            <a:endParaRPr/>
          </a:p>
        </p:txBody>
      </p:sp>
      <p:sp>
        <p:nvSpPr>
          <p:cNvPr id="341" name="Google Shape;341;p5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Hay librerías populares que tienen su versión para Angular, como:</a:t>
            </a:r>
            <a:endParaRPr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Kendo UI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PrimeNG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Angular Material</a:t>
            </a:r>
            <a:endParaRPr b="1"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="1" lang="en" sz="2400"/>
              <a:t>Twitter Bootstrap</a:t>
            </a:r>
            <a:endParaRPr b="1"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Angular Material?</a:t>
            </a:r>
            <a:endParaRPr/>
          </a:p>
        </p:txBody>
      </p:sp>
      <p:sp>
        <p:nvSpPr>
          <p:cNvPr id="347" name="Google Shape;347;p58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Framework desarrollado por Google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Provee animaciones y transiciones responsivas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Agrega efectos de profundidad a través de luces y sombras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Tuvo su auge al implementarse en Android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Cuenta con guidelines muy bien diseñados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Twitter Bootstrap?</a:t>
            </a:r>
            <a:endParaRPr/>
          </a:p>
        </p:txBody>
      </p:sp>
      <p:sp>
        <p:nvSpPr>
          <p:cNvPr id="353" name="Google Shape;353;p59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Framework desarrollado por Twitter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Open Source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Compuesto de HTML, CSS y Javascript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Provee estilos para:</a:t>
            </a:r>
            <a:endParaRPr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Grid de 12 columnas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Tipografía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Formularios</a:t>
            </a:r>
            <a:endParaRPr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Botones</a:t>
            </a:r>
            <a:endParaRPr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Controles personalizados HTML como listas y navbars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El Framework de diseño web más popular del mercado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Animaciones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animar nuestros proyectos?</a:t>
            </a:r>
            <a:endParaRPr/>
          </a:p>
        </p:txBody>
      </p:sp>
      <p:sp>
        <p:nvSpPr>
          <p:cNvPr id="364" name="Google Shape;364;p61"/>
          <p:cNvSpPr txBox="1"/>
          <p:nvPr>
            <p:ph idx="1" type="body"/>
          </p:nvPr>
        </p:nvSpPr>
        <p:spPr>
          <a:xfrm>
            <a:off x="311700" y="1958428"/>
            <a:ext cx="8520600" cy="26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Cada vez se vuelve más importante la animación en proyectos web modernos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Las buenas interfaces implementan transiciones animadas entre estados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Tabla de contenidos</a:t>
            </a:r>
            <a:endParaRPr sz="4800"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502300" y="2234150"/>
            <a:ext cx="82665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Configuración del ambiente de trabajo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Conceptos básicos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Directivas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Rutas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HTTP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Servicios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animar nuestros proyectos?</a:t>
            </a:r>
            <a:endParaRPr/>
          </a:p>
        </p:txBody>
      </p:sp>
      <p:sp>
        <p:nvSpPr>
          <p:cNvPr id="370" name="Google Shape;370;p62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Las animaciones bien implementadas, hacen tu aplicación más vistosa y fácil de usar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provee un sistema de animación que te permite crear y controlar tus propias animaciones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Testing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4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el testing automatizado?</a:t>
            </a:r>
            <a:endParaRPr/>
          </a:p>
        </p:txBody>
      </p:sp>
      <p:sp>
        <p:nvSpPr>
          <p:cNvPr id="381" name="Google Shape;381;p64"/>
          <p:cNvSpPr txBox="1"/>
          <p:nvPr>
            <p:ph idx="1" type="body"/>
          </p:nvPr>
        </p:nvSpPr>
        <p:spPr>
          <a:xfrm>
            <a:off x="311700" y="1958426"/>
            <a:ext cx="85206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una manera de probar nuestra app de una manera programática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Ayuda a encontrar errores fácilmente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Evita los “Pero esto funcionaba ayer!”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Mejora la manera en que diseñas un sistema</a:t>
            </a:r>
            <a:endParaRPr/>
          </a:p>
        </p:txBody>
      </p:sp>
      <p:pic>
        <p:nvPicPr>
          <p:cNvPr descr="giphy.gif" id="382" name="Google Shape;3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825" y="4816600"/>
            <a:ext cx="3194350" cy="18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Autenticación y Protección de Rutas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6"/>
          <p:cNvSpPr txBox="1"/>
          <p:nvPr>
            <p:ph type="title"/>
          </p:nvPr>
        </p:nvSpPr>
        <p:spPr>
          <a:xfrm>
            <a:off x="311700" y="496675"/>
            <a:ext cx="8520600" cy="13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necesitamos seguridad en nuestras aplicaciones?</a:t>
            </a:r>
            <a:endParaRPr/>
          </a:p>
        </p:txBody>
      </p:sp>
      <p:sp>
        <p:nvSpPr>
          <p:cNvPr id="393" name="Google Shape;393;p66"/>
          <p:cNvSpPr txBox="1"/>
          <p:nvPr>
            <p:ph idx="1" type="body"/>
          </p:nvPr>
        </p:nvSpPr>
        <p:spPr>
          <a:xfrm>
            <a:off x="311700" y="1958429"/>
            <a:ext cx="85206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Al no tener buena seguridad, se pierde confianza de parte de los usuarios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Podemos poner información en riesgo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Podemos arriesgar a nuestro propio sistema</a:t>
            </a:r>
            <a:endParaRPr/>
          </a:p>
        </p:txBody>
      </p:sp>
      <p:pic>
        <p:nvPicPr>
          <p:cNvPr descr="giphy.gif" id="394" name="Google Shape;3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75" y="4149675"/>
            <a:ext cx="3423050" cy="25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los JSON Web Tokens (JWT)?</a:t>
            </a:r>
            <a:endParaRPr/>
          </a:p>
        </p:txBody>
      </p:sp>
      <p:sp>
        <p:nvSpPr>
          <p:cNvPr id="400" name="Google Shape;400;p67"/>
          <p:cNvSpPr txBox="1"/>
          <p:nvPr>
            <p:ph idx="1" type="body"/>
          </p:nvPr>
        </p:nvSpPr>
        <p:spPr>
          <a:xfrm>
            <a:off x="311700" y="1958429"/>
            <a:ext cx="85206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Son un estándar abierto (RFC 7519) que permiten la transferencia segura entre dos partes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No tienen dependencias externas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 mecanismo compacto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Pueden ser firmados con una llave secreta o par de pública/privada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112" y="376175"/>
            <a:ext cx="6128375" cy="61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RxJS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RxJS?</a:t>
            </a:r>
            <a:endParaRPr/>
          </a:p>
        </p:txBody>
      </p:sp>
      <p:sp>
        <p:nvSpPr>
          <p:cNvPr id="416" name="Google Shape;416;p70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 una librería para hacer programación reactiva usando Observables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Permite trabajar con programación asíncrona de una manera más óptima y tener control mayor sobre ella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 cambio del control que entrega, agrega complejidad y </a:t>
            </a:r>
            <a:r>
              <a:rPr b="1" lang="en"/>
              <a:t>sólo</a:t>
            </a:r>
            <a:r>
              <a:rPr b="1" lang="en"/>
              <a:t> debe emplearse cuando realmente se necesita</a:t>
            </a:r>
            <a:endParaRPr b="1"/>
          </a:p>
        </p:txBody>
      </p:sp>
      <p:pic>
        <p:nvPicPr>
          <p:cNvPr id="417" name="Google Shape;4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750" y="206950"/>
            <a:ext cx="1795550" cy="17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emplear la mejor herramienta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958432"/>
            <a:ext cx="8520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Qué auto ganaría? Un Fórmula 1 o un Nascar?</a:t>
            </a:r>
            <a:endParaRPr/>
          </a:p>
        </p:txBody>
      </p:sp>
      <p:pic>
        <p:nvPicPr>
          <p:cNvPr descr="giphy.gif" id="424" name="Google Shape;4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98732"/>
            <a:ext cx="42672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425" name="Google Shape;42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150" y="4503707"/>
            <a:ext cx="3643542" cy="204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560525" y="1958425"/>
            <a:ext cx="81189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Pipes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Angular UI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Animaciones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Testing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Seguridad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RxJS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Publicando nuestra app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AutoNum type="arabicPeriod" startAt="8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Conclusión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uno ganaría en su pista...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50" y="4082821"/>
            <a:ext cx="4427799" cy="24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7667"/>
            <a:ext cx="4201850" cy="21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Analogía RxJS</a:t>
            </a:r>
            <a:endParaRPr/>
          </a:p>
        </p:txBody>
      </p:sp>
      <p:sp>
        <p:nvSpPr>
          <p:cNvPr id="438" name="Google Shape;438;p73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 como la asistente de un alto ejecutivo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Atiende todas las peticiones de reunirse con él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Puede que varias personas quieran verlo a la vez, sin embargo, la asistente solo deja entrar uno a la vez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Cuando alguien llega, no puede entrar directamente, ella se encarga de avisarle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 ejecutivo no debe estar monitoreando si alguien llega, ella se encarga de avisarle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 hay peticiones para verlo no relevantes, las descarta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Ella puede obtener un informe completo para el ejecutivo, pero lo resumirá y le hará saber solo lo más importante</a:t>
            </a:r>
            <a:endParaRPr sz="1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Observables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Principales diferencias con promesas</a:t>
            </a:r>
            <a:endParaRPr/>
          </a:p>
        </p:txBody>
      </p:sp>
      <p:graphicFrame>
        <p:nvGraphicFramePr>
          <p:cNvPr id="449" name="Google Shape;449;p75"/>
          <p:cNvGraphicFramePr/>
          <p:nvPr/>
        </p:nvGraphicFramePr>
        <p:xfrm>
          <a:off x="472725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{50EFEB5C-A90C-4AA1-AA01-F7C7E6583D15}</a:tableStyleId>
              </a:tblPr>
              <a:tblGrid>
                <a:gridCol w="4049900"/>
                <a:gridCol w="4049900"/>
              </a:tblGrid>
              <a:tr h="788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Promesas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(Http por ejemplo)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Observables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</a:rPr>
                        <a:t>(RxJS)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788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Regresan una promesa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Trabajan con observables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58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Regresan un solo objeto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Regresan un stream de objetos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583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Nos avisa cuando termina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Nos avisa cada que hay algo nuevo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886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 pueden ser cancelados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Pueden ser cancelados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7583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Cuenta con operadores muy limitados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Tienen una variedad de operadores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14. Publicando nuestro Proyecto</a:t>
            </a:r>
            <a:endParaRPr sz="6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Preparación... antes de hacer deploy!</a:t>
            </a:r>
            <a:endParaRPr/>
          </a:p>
        </p:txBody>
      </p:sp>
      <p:sp>
        <p:nvSpPr>
          <p:cNvPr id="460" name="Google Shape;460;p77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Correr ng build para modo de producción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Apuntar a la base correcta del sitio &lt;base&gt;, en caso de que aplique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Escoger un servidor para hostear nuestra app</a:t>
            </a:r>
            <a:endParaRPr/>
          </a:p>
        </p:txBody>
      </p:sp>
      <p:pic>
        <p:nvPicPr>
          <p:cNvPr descr="giphy.gif" id="461" name="Google Shape;4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75" y="4891850"/>
            <a:ext cx="2375850" cy="17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466" name="Google Shape;4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97144"/>
            <a:ext cx="4628450" cy="2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usar Firebase Hosting?</a:t>
            </a:r>
            <a:endParaRPr/>
          </a:p>
        </p:txBody>
      </p:sp>
      <p:sp>
        <p:nvSpPr>
          <p:cNvPr id="468" name="Google Shape;468;p78"/>
          <p:cNvSpPr txBox="1"/>
          <p:nvPr>
            <p:ph idx="1" type="body"/>
          </p:nvPr>
        </p:nvSpPr>
        <p:spPr>
          <a:xfrm>
            <a:off x="311700" y="1958429"/>
            <a:ext cx="85206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Sencillo de hacer Setup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Gratuito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Escalable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Tiene herramientas CLI muy sencillas de usar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Ya estamos usando un par de los productos de Firebase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15. Conclusión</a:t>
            </a:r>
            <a:endParaRPr sz="6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fue lo que aprendimos?</a:t>
            </a:r>
            <a:endParaRPr/>
          </a:p>
        </p:txBody>
      </p:sp>
      <p:sp>
        <p:nvSpPr>
          <p:cNvPr id="479" name="Google Shape;479;p80"/>
          <p:cNvSpPr txBox="1"/>
          <p:nvPr>
            <p:ph idx="1" type="body"/>
          </p:nvPr>
        </p:nvSpPr>
        <p:spPr>
          <a:xfrm>
            <a:off x="311700" y="1958428"/>
            <a:ext cx="8520600" cy="23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Las partes principales que componen un proyecto de Angular 4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Los conceptos básicos más utilizados de Angular 4 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Conectar nuestro proyecto a un backend a través de HTTP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fue lo que aprendimos?</a:t>
            </a:r>
            <a:endParaRPr/>
          </a:p>
        </p:txBody>
      </p:sp>
      <p:sp>
        <p:nvSpPr>
          <p:cNvPr id="485" name="Google Shape;485;p81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Añadir testing y seguridad a nuestro proyecto para hacerlo a prueba de balas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Publicar nuestro proyecto</a:t>
            </a:r>
            <a:endParaRPr/>
          </a:p>
        </p:txBody>
      </p:sp>
      <p:pic>
        <p:nvPicPr>
          <p:cNvPr descr="giphy.gif" id="486" name="Google Shape;4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763" y="3822675"/>
            <a:ext cx="2814475" cy="28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457200" rtl="0">
              <a:spcBef>
                <a:spcPts val="0"/>
              </a:spcBef>
              <a:spcAft>
                <a:spcPts val="0"/>
              </a:spcAft>
              <a:buSzPts val="6000"/>
              <a:buAutoNum type="arabicPeriod"/>
            </a:pPr>
            <a:r>
              <a:rPr lang="en" sz="6000"/>
              <a:t>Introducción a Angular 4</a:t>
            </a:r>
            <a:endParaRPr sz="6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Dónde puedo aprender más?</a:t>
            </a:r>
            <a:endParaRPr/>
          </a:p>
        </p:txBody>
      </p:sp>
      <p:sp>
        <p:nvSpPr>
          <p:cNvPr id="492" name="Google Shape;492;p82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Documentación de Angular 4</a:t>
            </a:r>
            <a:endParaRPr/>
          </a:p>
          <a:p>
            <a:pPr indent="-419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StackOverflow o Google (en cada problema)</a:t>
            </a:r>
            <a:endParaRPr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Haciendo preguntas en la sección de comentarios de la plataforma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Dónde puedo aprender más?</a:t>
            </a:r>
            <a:endParaRPr/>
          </a:p>
        </p:txBody>
      </p:sp>
      <p:sp>
        <p:nvSpPr>
          <p:cNvPr id="498" name="Google Shape;498;p83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Experimentando</a:t>
            </a:r>
            <a:endParaRPr b="1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/>
              <a:t>Creando más proyectos</a:t>
            </a:r>
            <a:endParaRPr/>
          </a:p>
        </p:txBody>
      </p:sp>
      <p:pic>
        <p:nvPicPr>
          <p:cNvPr descr="giphy.gif" id="499" name="Google Shape;49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813" y="3537175"/>
            <a:ext cx="4618376" cy="29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/>
          <p:nvPr>
            <p:ph type="title"/>
          </p:nvPr>
        </p:nvSpPr>
        <p:spPr>
          <a:xfrm>
            <a:off x="265500" y="1438333"/>
            <a:ext cx="40452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Hasta Luego!</a:t>
            </a:r>
            <a:endParaRPr sz="6000"/>
          </a:p>
        </p:txBody>
      </p:sp>
      <p:sp>
        <p:nvSpPr>
          <p:cNvPr id="505" name="Google Shape;505;p84"/>
          <p:cNvSpPr txBox="1"/>
          <p:nvPr>
            <p:ph idx="1" type="subTitle"/>
          </p:nvPr>
        </p:nvSpPr>
        <p:spPr>
          <a:xfrm>
            <a:off x="265500" y="38952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 Muchas gracias</a:t>
            </a:r>
            <a:endParaRPr sz="3000"/>
          </a:p>
        </p:txBody>
      </p:sp>
      <p:pic>
        <p:nvPicPr>
          <p:cNvPr descr="giphy.gif" id="506" name="Google Shape;50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-12"/>
            <a:ext cx="4528500" cy="254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5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Universal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6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 de las SPAs</a:t>
            </a:r>
            <a:endParaRPr/>
          </a:p>
        </p:txBody>
      </p:sp>
      <p:sp>
        <p:nvSpPr>
          <p:cNvPr id="517" name="Google Shape;517;p86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Mejora la UI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Elimina tiempos de carga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Maneja la mayoría del procesamiento en el cliente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7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Desventajas de las SPAs</a:t>
            </a:r>
            <a:endParaRPr/>
          </a:p>
        </p:txBody>
      </p:sp>
      <p:pic>
        <p:nvPicPr>
          <p:cNvPr descr="0*41rCvZNWuNQ0lBAQ.jpg" id="523" name="Google Shape;5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25" y="2507449"/>
            <a:ext cx="6717750" cy="348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8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Angular Universal?</a:t>
            </a:r>
            <a:endParaRPr/>
          </a:p>
        </p:txBody>
      </p:sp>
      <p:sp>
        <p:nvSpPr>
          <p:cNvPr id="529" name="Google Shape;529;p88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Middleware entre Node y Angular</a:t>
            </a:r>
            <a:endParaRPr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Permite servir apps de Angular ya rendereadas desde el backend</a:t>
            </a:r>
            <a:endParaRPr/>
          </a:p>
        </p:txBody>
      </p:sp>
      <p:pic>
        <p:nvPicPr>
          <p:cNvPr descr="giphy.gif" id="530" name="Google Shape;53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425" y="3245550"/>
            <a:ext cx="3230850" cy="32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9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 de Angular Universal	</a:t>
            </a:r>
            <a:endParaRPr/>
          </a:p>
        </p:txBody>
      </p:sp>
      <p:sp>
        <p:nvSpPr>
          <p:cNvPr id="536" name="Google Shape;536;p89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 Friendly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Render en el server</a:t>
            </a:r>
            <a:endParaRPr/>
          </a:p>
        </p:txBody>
      </p:sp>
      <p:pic>
        <p:nvPicPr>
          <p:cNvPr descr="giphy.gif" id="537" name="Google Shape;5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799313"/>
            <a:ext cx="4451326" cy="445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Desventajas de Angular Universal</a:t>
            </a:r>
            <a:endParaRPr/>
          </a:p>
        </p:txBody>
      </p:sp>
      <p:sp>
        <p:nvSpPr>
          <p:cNvPr id="543" name="Google Shape;543;p90"/>
          <p:cNvSpPr txBox="1"/>
          <p:nvPr>
            <p:ph idx="1" type="body"/>
          </p:nvPr>
        </p:nvSpPr>
        <p:spPr>
          <a:xfrm>
            <a:off x="311700" y="1958433"/>
            <a:ext cx="85206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pequeño tiempo de carga al inicio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es compatible con muchos módulos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se lleva bien con los cambios en el DOM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1"/>
          <p:cNvSpPr txBox="1"/>
          <p:nvPr>
            <p:ph type="title"/>
          </p:nvPr>
        </p:nvSpPr>
        <p:spPr>
          <a:xfrm>
            <a:off x="430800" y="2519600"/>
            <a:ext cx="8282400" cy="20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Entonces cuál uso?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Angular?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958432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framework de JavaScript que te permite crear Single Page Applications (o SPA’s)</a:t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1*1LufzuvnUabrvKL9yp6LMQ.gif"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25" y="3273778"/>
            <a:ext cx="7316725" cy="32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2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emplear la mejor herramienta</a:t>
            </a:r>
            <a:endParaRPr/>
          </a:p>
        </p:txBody>
      </p:sp>
      <p:sp>
        <p:nvSpPr>
          <p:cNvPr id="554" name="Google Shape;554;p92"/>
          <p:cNvSpPr txBox="1"/>
          <p:nvPr>
            <p:ph idx="1" type="body"/>
          </p:nvPr>
        </p:nvSpPr>
        <p:spPr>
          <a:xfrm>
            <a:off x="311700" y="1958432"/>
            <a:ext cx="8520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Qué auto ganaría? Un Fórmula 1 o un Nascar?</a:t>
            </a:r>
            <a:endParaRPr/>
          </a:p>
        </p:txBody>
      </p:sp>
      <p:pic>
        <p:nvPicPr>
          <p:cNvPr descr="giphy.gif" id="555" name="Google Shape;55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98732"/>
            <a:ext cx="42672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556" name="Google Shape;55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150" y="4503707"/>
            <a:ext cx="3643542" cy="204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3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uno ganaría en su pista...</a:t>
            </a:r>
            <a:endParaRPr/>
          </a:p>
        </p:txBody>
      </p:sp>
      <p:pic>
        <p:nvPicPr>
          <p:cNvPr id="562" name="Google Shape;56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50" y="4082821"/>
            <a:ext cx="4427799" cy="24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7667"/>
            <a:ext cx="4201850" cy="21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96667"/>
            <a:ext cx="8520600" cy="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Versiones de Angular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958429"/>
            <a:ext cx="8520600" cy="20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1: También conocido como AngularJS, versión inicial del framework</a:t>
            </a:r>
            <a:endParaRPr/>
          </a:p>
          <a:p>
            <a:pPr indent="-419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Angular 2: Revisión completa del framework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